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42"/>
  </p:notesMasterIdLst>
  <p:handoutMasterIdLst>
    <p:handoutMasterId r:id="rId43"/>
  </p:handoutMasterIdLst>
  <p:sldIdLst>
    <p:sldId id="418" r:id="rId4"/>
    <p:sldId id="455" r:id="rId5"/>
    <p:sldId id="456" r:id="rId6"/>
    <p:sldId id="421" r:id="rId7"/>
    <p:sldId id="422" r:id="rId8"/>
    <p:sldId id="425" r:id="rId9"/>
    <p:sldId id="454" r:id="rId10"/>
    <p:sldId id="424" r:id="rId11"/>
    <p:sldId id="426" r:id="rId12"/>
    <p:sldId id="457" r:id="rId13"/>
    <p:sldId id="431" r:id="rId14"/>
    <p:sldId id="427" r:id="rId15"/>
    <p:sldId id="458" r:id="rId16"/>
    <p:sldId id="428" r:id="rId17"/>
    <p:sldId id="429" r:id="rId18"/>
    <p:sldId id="432" r:id="rId19"/>
    <p:sldId id="430" r:id="rId20"/>
    <p:sldId id="433" r:id="rId21"/>
    <p:sldId id="459" r:id="rId22"/>
    <p:sldId id="434" r:id="rId23"/>
    <p:sldId id="435" r:id="rId24"/>
    <p:sldId id="436" r:id="rId25"/>
    <p:sldId id="437" r:id="rId26"/>
    <p:sldId id="439" r:id="rId27"/>
    <p:sldId id="440" r:id="rId28"/>
    <p:sldId id="460" r:id="rId29"/>
    <p:sldId id="441" r:id="rId30"/>
    <p:sldId id="443" r:id="rId31"/>
    <p:sldId id="442" r:id="rId32"/>
    <p:sldId id="444" r:id="rId33"/>
    <p:sldId id="447" r:id="rId34"/>
    <p:sldId id="461" r:id="rId35"/>
    <p:sldId id="448" r:id="rId36"/>
    <p:sldId id="446" r:id="rId37"/>
    <p:sldId id="449" r:id="rId38"/>
    <p:sldId id="450" r:id="rId39"/>
    <p:sldId id="451" r:id="rId40"/>
    <p:sldId id="452" r:id="rId41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5656" autoAdjust="0"/>
  </p:normalViewPr>
  <p:slideViewPr>
    <p:cSldViewPr>
      <p:cViewPr varScale="1">
        <p:scale>
          <a:sx n="131" d="100"/>
          <a:sy n="131" d="100"/>
        </p:scale>
        <p:origin x="1062" y="4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17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E7E9-A0DA-4547-A5D9-23680B8943A9}" type="datetimeFigureOut">
              <a:rPr lang="zh-CN" altLang="en-US" smtClean="0"/>
              <a:pPr/>
              <a:t>2015/9/5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563D1-68EB-4C85-A850-FE5E70FEA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914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59C7419-27B1-42A8-BC5C-D2523F6A6D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82920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41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4855-8EC2-4779-ACCB-015F9696AB9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875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B9C2-0BF3-4DB8-A1F2-EBCE4CDCB91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46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53DC-9F4A-4FE0-9EF8-8604A482401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16593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8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6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439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1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70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7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64B7-4E1A-4F9B-A1E3-E5D31BC498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59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8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0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3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571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0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0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160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7025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99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51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B17D-4432-434B-B153-5793BBCEE1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49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556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530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8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8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D86F-E89C-48BE-8C93-ACE73C26FB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624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4AC4-5A3C-4FED-8A96-4C2729B9E31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85101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BF28-FD8D-4F18-BB4B-DD3074AC8EE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1045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EB1C-A555-405A-9DE3-DC0E9BDE7E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1589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2FE2-BDB5-40D9-9458-1AF26985D6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331044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3CED-02EA-426B-805D-3D41D11BB09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8936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9" descr="礼堂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3782617"/>
            <a:ext cx="6372225" cy="13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30" descr="二校门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28938"/>
            <a:ext cx="24653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4" descr="qh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214313"/>
            <a:ext cx="157162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9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9897" tIns="49948" rIns="99897" bIns="4994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fld id="{80586E9E-8B5C-4ED5-AE5A-5804CE427DD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二校门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18360"/>
            <a:ext cx="1200150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礼堂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93407"/>
            <a:ext cx="3779838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07950" y="209550"/>
            <a:ext cx="8921750" cy="540544"/>
            <a:chOff x="68" y="164"/>
            <a:chExt cx="5620" cy="381"/>
          </a:xfrm>
        </p:grpSpPr>
        <p:sp>
          <p:nvSpPr>
            <p:cNvPr id="2" name="Line 5"/>
            <p:cNvSpPr>
              <a:spLocks noChangeShapeType="1"/>
            </p:cNvSpPr>
            <p:nvPr userDrawn="1"/>
          </p:nvSpPr>
          <p:spPr bwMode="auto">
            <a:xfrm>
              <a:off x="72" y="484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8" name="Line 6"/>
            <p:cNvSpPr>
              <a:spLocks noChangeShapeType="1"/>
            </p:cNvSpPr>
            <p:nvPr userDrawn="1"/>
          </p:nvSpPr>
          <p:spPr bwMode="auto">
            <a:xfrm>
              <a:off x="72" y="420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 userDrawn="1"/>
          </p:nvSpPr>
          <p:spPr bwMode="auto">
            <a:xfrm>
              <a:off x="72" y="356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auto">
            <a:xfrm>
              <a:off x="72" y="292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auto">
            <a:xfrm>
              <a:off x="72" y="228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 userDrawn="1"/>
          </p:nvSpPr>
          <p:spPr bwMode="auto">
            <a:xfrm flipV="1">
              <a:off x="98" y="164"/>
              <a:ext cx="5572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 userDrawn="1"/>
          </p:nvSpPr>
          <p:spPr bwMode="auto">
            <a:xfrm>
              <a:off x="68" y="545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741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14300" y="844153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14300" y="4877991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16013" y="488751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9" name="Arc 17"/>
          <p:cNvSpPr>
            <a:spLocks/>
          </p:cNvSpPr>
          <p:nvPr/>
        </p:nvSpPr>
        <p:spPr bwMode="auto">
          <a:xfrm>
            <a:off x="8816975" y="86917"/>
            <a:ext cx="215900" cy="188119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250825 h 21600"/>
              <a:gd name="T4" fmla="*/ 0 w 21600"/>
              <a:gd name="T5" fmla="*/ 2508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23850" y="86916"/>
            <a:ext cx="84963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867400" y="488870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>
            <a:off x="107952" y="86916"/>
            <a:ext cx="233363" cy="172641"/>
          </a:xfrm>
          <a:custGeom>
            <a:avLst/>
            <a:gdLst>
              <a:gd name="T0" fmla="*/ 391 w 23270"/>
              <a:gd name="T1" fmla="*/ 230187 h 22905"/>
              <a:gd name="T2" fmla="*/ 233363 w 23270"/>
              <a:gd name="T3" fmla="*/ 653 h 22905"/>
              <a:gd name="T4" fmla="*/ 216615 w 23270"/>
              <a:gd name="T5" fmla="*/ 217072 h 22905"/>
              <a:gd name="T6" fmla="*/ 0 60000 65536"/>
              <a:gd name="T7" fmla="*/ 0 60000 65536"/>
              <a:gd name="T8" fmla="*/ 0 60000 65536"/>
              <a:gd name="T9" fmla="*/ 0 w 23270"/>
              <a:gd name="T10" fmla="*/ 0 h 22905"/>
              <a:gd name="T11" fmla="*/ 23270 w 23270"/>
              <a:gd name="T12" fmla="*/ 22905 h 22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0" h="22905" fill="none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</a:path>
              <a:path w="23270" h="22905" stroke="0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  <a:lnTo>
                  <a:pt x="21600" y="21600"/>
                </a:lnTo>
                <a:lnTo>
                  <a:pt x="39" y="22904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07952" y="250032"/>
            <a:ext cx="8924925" cy="4857750"/>
          </a:xfrm>
          <a:custGeom>
            <a:avLst/>
            <a:gdLst>
              <a:gd name="T0" fmla="*/ 0 w 5624"/>
              <a:gd name="T1" fmla="*/ 0 h 3947"/>
              <a:gd name="T2" fmla="*/ 0 w 5624"/>
              <a:gd name="T3" fmla="*/ 3947 h 3947"/>
              <a:gd name="T4" fmla="*/ 5624 w 5624"/>
              <a:gd name="T5" fmla="*/ 3947 h 3947"/>
              <a:gd name="T6" fmla="*/ 5624 w 5624"/>
              <a:gd name="T7" fmla="*/ 0 h 3947"/>
              <a:gd name="T8" fmla="*/ 0 60000 65536"/>
              <a:gd name="T9" fmla="*/ 0 60000 65536"/>
              <a:gd name="T10" fmla="*/ 0 60000 65536"/>
              <a:gd name="T11" fmla="*/ 0 60000 65536"/>
              <a:gd name="T12" fmla="*/ 0 w 5624"/>
              <a:gd name="T13" fmla="*/ 0 h 3947"/>
              <a:gd name="T14" fmla="*/ 5624 w 5624"/>
              <a:gd name="T15" fmla="*/ 3947 h 39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4" h="3947">
                <a:moveTo>
                  <a:pt x="0" y="0"/>
                </a:moveTo>
                <a:lnTo>
                  <a:pt x="0" y="3947"/>
                </a:lnTo>
                <a:lnTo>
                  <a:pt x="5624" y="3947"/>
                </a:lnTo>
                <a:lnTo>
                  <a:pt x="5624" y="0"/>
                </a:lnTo>
              </a:path>
            </a:pathLst>
          </a:custGeom>
          <a:noFill/>
          <a:ln w="25400" cap="flat" cmpd="sng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742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97" name="Text Box 25" descr="White marble"/>
          <p:cNvSpPr txBox="1">
            <a:spLocks noChangeArrowheads="1"/>
          </p:cNvSpPr>
          <p:nvPr/>
        </p:nvSpPr>
        <p:spPr bwMode="auto">
          <a:xfrm>
            <a:off x="1331913" y="4857750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97ADB0A-1E3B-472F-AA4B-BD7CE2858500}" type="datetime2">
              <a:rPr lang="en-US" altLang="zh-CN" sz="1600">
                <a:solidFill>
                  <a:srgbClr val="696969"/>
                </a:solidFill>
                <a:latin typeface="Arial" charset="0"/>
                <a:ea typeface="宋体" pitchFamily="2" charset="-122"/>
              </a:rPr>
              <a:pPr>
                <a:spcBef>
                  <a:spcPct val="50000"/>
                </a:spcBef>
                <a:defRPr/>
              </a:pPr>
              <a:t>Saturday, September 5, 2015</a:t>
            </a:fld>
            <a:endParaRPr lang="en-US" altLang="zh-CN" sz="1600" dirty="0">
              <a:solidFill>
                <a:srgbClr val="696969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二校门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18360"/>
            <a:ext cx="1200150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礼堂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93407"/>
            <a:ext cx="3779838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07950" y="209550"/>
            <a:ext cx="8921750" cy="540544"/>
            <a:chOff x="68" y="164"/>
            <a:chExt cx="5620" cy="381"/>
          </a:xfrm>
        </p:grpSpPr>
        <p:sp>
          <p:nvSpPr>
            <p:cNvPr id="2" name="Line 5"/>
            <p:cNvSpPr>
              <a:spLocks noChangeShapeType="1"/>
            </p:cNvSpPr>
            <p:nvPr userDrawn="1"/>
          </p:nvSpPr>
          <p:spPr bwMode="auto">
            <a:xfrm>
              <a:off x="72" y="484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8" name="Line 6"/>
            <p:cNvSpPr>
              <a:spLocks noChangeShapeType="1"/>
            </p:cNvSpPr>
            <p:nvPr userDrawn="1"/>
          </p:nvSpPr>
          <p:spPr bwMode="auto">
            <a:xfrm>
              <a:off x="72" y="420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 userDrawn="1"/>
          </p:nvSpPr>
          <p:spPr bwMode="auto">
            <a:xfrm>
              <a:off x="72" y="356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auto">
            <a:xfrm>
              <a:off x="72" y="292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auto">
            <a:xfrm>
              <a:off x="72" y="228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 userDrawn="1"/>
          </p:nvSpPr>
          <p:spPr bwMode="auto">
            <a:xfrm flipV="1">
              <a:off x="98" y="164"/>
              <a:ext cx="5572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 userDrawn="1"/>
          </p:nvSpPr>
          <p:spPr bwMode="auto">
            <a:xfrm>
              <a:off x="68" y="545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843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14300" y="844153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14300" y="4877991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16013" y="488751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9" name="Arc 17"/>
          <p:cNvSpPr>
            <a:spLocks/>
          </p:cNvSpPr>
          <p:nvPr/>
        </p:nvSpPr>
        <p:spPr bwMode="auto">
          <a:xfrm>
            <a:off x="8816975" y="86917"/>
            <a:ext cx="215900" cy="188119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250825 h 21600"/>
              <a:gd name="T4" fmla="*/ 0 w 21600"/>
              <a:gd name="T5" fmla="*/ 2508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23850" y="86916"/>
            <a:ext cx="84963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867400" y="488870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>
            <a:off x="107952" y="86916"/>
            <a:ext cx="233363" cy="172641"/>
          </a:xfrm>
          <a:custGeom>
            <a:avLst/>
            <a:gdLst>
              <a:gd name="T0" fmla="*/ 391 w 23270"/>
              <a:gd name="T1" fmla="*/ 230187 h 22905"/>
              <a:gd name="T2" fmla="*/ 233363 w 23270"/>
              <a:gd name="T3" fmla="*/ 653 h 22905"/>
              <a:gd name="T4" fmla="*/ 216615 w 23270"/>
              <a:gd name="T5" fmla="*/ 217072 h 22905"/>
              <a:gd name="T6" fmla="*/ 0 60000 65536"/>
              <a:gd name="T7" fmla="*/ 0 60000 65536"/>
              <a:gd name="T8" fmla="*/ 0 60000 65536"/>
              <a:gd name="T9" fmla="*/ 0 w 23270"/>
              <a:gd name="T10" fmla="*/ 0 h 22905"/>
              <a:gd name="T11" fmla="*/ 23270 w 23270"/>
              <a:gd name="T12" fmla="*/ 22905 h 22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0" h="22905" fill="none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</a:path>
              <a:path w="23270" h="22905" stroke="0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  <a:lnTo>
                  <a:pt x="21600" y="21600"/>
                </a:lnTo>
                <a:lnTo>
                  <a:pt x="39" y="22904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07952" y="250032"/>
            <a:ext cx="8924925" cy="4857750"/>
          </a:xfrm>
          <a:custGeom>
            <a:avLst/>
            <a:gdLst>
              <a:gd name="T0" fmla="*/ 0 w 5624"/>
              <a:gd name="T1" fmla="*/ 0 h 3947"/>
              <a:gd name="T2" fmla="*/ 0 w 5624"/>
              <a:gd name="T3" fmla="*/ 3947 h 3947"/>
              <a:gd name="T4" fmla="*/ 5624 w 5624"/>
              <a:gd name="T5" fmla="*/ 3947 h 3947"/>
              <a:gd name="T6" fmla="*/ 5624 w 5624"/>
              <a:gd name="T7" fmla="*/ 0 h 3947"/>
              <a:gd name="T8" fmla="*/ 0 60000 65536"/>
              <a:gd name="T9" fmla="*/ 0 60000 65536"/>
              <a:gd name="T10" fmla="*/ 0 60000 65536"/>
              <a:gd name="T11" fmla="*/ 0 60000 65536"/>
              <a:gd name="T12" fmla="*/ 0 w 5624"/>
              <a:gd name="T13" fmla="*/ 0 h 3947"/>
              <a:gd name="T14" fmla="*/ 5624 w 5624"/>
              <a:gd name="T15" fmla="*/ 3947 h 39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4" h="3947">
                <a:moveTo>
                  <a:pt x="0" y="0"/>
                </a:moveTo>
                <a:lnTo>
                  <a:pt x="0" y="3947"/>
                </a:lnTo>
                <a:lnTo>
                  <a:pt x="5624" y="3947"/>
                </a:lnTo>
                <a:lnTo>
                  <a:pt x="5624" y="0"/>
                </a:lnTo>
              </a:path>
            </a:pathLst>
          </a:custGeom>
          <a:noFill/>
          <a:ln w="25400" cap="flat" cmpd="sng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44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97" name="Text Box 25" descr="White marble"/>
          <p:cNvSpPr txBox="1">
            <a:spLocks noChangeArrowheads="1"/>
          </p:cNvSpPr>
          <p:nvPr userDrawn="1"/>
        </p:nvSpPr>
        <p:spPr bwMode="auto">
          <a:xfrm>
            <a:off x="1331913" y="4857750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97ADB0A-1E3B-472F-AA4B-BD7CE2858500}" type="datetime2">
              <a:rPr lang="en-US" altLang="zh-CN" sz="1600">
                <a:solidFill>
                  <a:srgbClr val="696969"/>
                </a:solidFill>
                <a:latin typeface="Arial" charset="0"/>
                <a:ea typeface="宋体" pitchFamily="2" charset="-122"/>
              </a:rPr>
              <a:pPr>
                <a:spcBef>
                  <a:spcPct val="50000"/>
                </a:spcBef>
                <a:defRPr/>
              </a:pPr>
              <a:t>Saturday, September 5, 2015</a:t>
            </a:fld>
            <a:endParaRPr lang="en-US" altLang="zh-CN" sz="1600" dirty="0">
              <a:solidFill>
                <a:srgbClr val="696969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6233" y="1123950"/>
            <a:ext cx="8280133" cy="997744"/>
          </a:xfrm>
        </p:spPr>
        <p:txBody>
          <a:bodyPr/>
          <a:lstStyle/>
          <a:p>
            <a:pPr eaLnBrk="1" hangingPunct="1"/>
            <a:r>
              <a:rPr lang="en-US" altLang="zh-CN" sz="3600" b="0" i="0" kern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"/>
              </a:rPr>
              <a:t>QuickSync</a:t>
            </a:r>
            <a:r>
              <a:rPr lang="en-US" altLang="zh-CN" sz="3600" b="0" i="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"/>
              </a:rPr>
              <a:t>:</a:t>
            </a:r>
            <a:r>
              <a:rPr lang="en-US" altLang="zh-CN" sz="3600" b="0" i="0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"/>
              </a:rPr>
              <a:t> </a:t>
            </a:r>
            <a:r>
              <a:rPr lang="en-US" altLang="zh-CN" sz="3600" b="0" i="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"/>
              </a:rPr>
              <a:t>Improving </a:t>
            </a:r>
            <a:r>
              <a:rPr lang="en-US" altLang="zh-CN" sz="3600" b="0" i="0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Arial"/>
              </a:rPr>
              <a:t>Synchronization Efficiency for Mobile Cloud Storage Services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68166" y="2506638"/>
            <a:ext cx="8458200" cy="1850736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altLang="zh-CN" sz="2400" b="0" kern="120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Yong Cui</a:t>
            </a: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zh-CN" sz="2400" b="0" kern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Zeqi</a:t>
            </a: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Lai, Xin Wang*, </a:t>
            </a:r>
            <a:r>
              <a:rPr lang="en-US" altLang="zh-CN" sz="2400" b="0" kern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Ningwei</a:t>
            </a: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Dai, </a:t>
            </a:r>
            <a:r>
              <a:rPr lang="en-US" altLang="zh-CN" sz="2400" b="0" kern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Congcong</a:t>
            </a: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Miao</a:t>
            </a:r>
          </a:p>
          <a:p>
            <a:pPr marL="0" indent="0"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en-US" altLang="zh-CN" sz="2400" b="0" kern="12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Tsinghua University</a:t>
            </a:r>
          </a:p>
          <a:p>
            <a:pPr marL="0" indent="0"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altLang="zh-CN" sz="2400" b="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Stony Brook University*</a:t>
            </a:r>
            <a:endParaRPr lang="zh-CN" altLang="zh-CN" sz="2400" b="0" kern="12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2EB1C-A555-405A-9DE3-DC0E9BDE7E2B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 bwMode="auto">
          <a:xfrm>
            <a:off x="3352800" y="75382"/>
            <a:ext cx="2209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9" y="3386450"/>
            <a:ext cx="1175091" cy="970924"/>
          </a:xfrm>
          <a:prstGeom prst="rect">
            <a:avLst/>
          </a:prstGeom>
        </p:spPr>
      </p:pic>
      <p:pic>
        <p:nvPicPr>
          <p:cNvPr id="1026" name="Picture 2" descr="http://www.thca.tsinghua.edu.cn/en/skins/my_monobook/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6450"/>
            <a:ext cx="1828800" cy="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9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2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Root cause analysis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147050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Pinning down the sync protocol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Methodology: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network </a:t>
            </a:r>
            <a:r>
              <a:rPr lang="en-US" altLang="zh-CN" sz="2000" b="0" i="0" dirty="0">
                <a:solidFill>
                  <a:schemeClr val="tx1"/>
                </a:solidFill>
              </a:rPr>
              <a:t>trace analysis &amp;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decryption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Three sync stages: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sync preparation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,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data sync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,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sync finish</a:t>
            </a:r>
          </a:p>
          <a:p>
            <a:pPr lvl="1"/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In-depth analysis: hijack SSL socket of Dropbox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47950"/>
            <a:ext cx="450940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4" y="2952750"/>
            <a:ext cx="5638800" cy="1905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Identifying the sync inefficiency problem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Low DER not equal to efficiency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DER: </a:t>
            </a:r>
            <a:r>
              <a:rPr lang="en-US" altLang="zh-CN" sz="2000" b="0" i="0" dirty="0" err="1" smtClean="0">
                <a:solidFill>
                  <a:schemeClr val="tx1"/>
                </a:solidFill>
              </a:rPr>
              <a:t>deduplicated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file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size/the </a:t>
            </a:r>
            <a:r>
              <a:rPr lang="en-US" altLang="zh-CN" sz="2000" b="0" i="0" dirty="0">
                <a:solidFill>
                  <a:schemeClr val="tx1"/>
                </a:solidFill>
              </a:rPr>
              <a:t>original file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size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Backup user data: </a:t>
            </a:r>
            <a:r>
              <a:rPr lang="en-US" altLang="zh-CN" sz="2000" b="0" i="0" dirty="0" err="1" smtClean="0">
                <a:solidFill>
                  <a:schemeClr val="tx1"/>
                </a:solidFill>
              </a:rPr>
              <a:t>Seafile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eliminates more redundancy</a:t>
            </a:r>
          </a:p>
          <a:p>
            <a:pPr lvl="1"/>
            <a:r>
              <a:rPr lang="en-US" altLang="zh-CN" sz="2000" b="0" i="0" dirty="0" smtClean="0">
                <a:solidFill>
                  <a:srgbClr val="FF0000"/>
                </a:solidFill>
              </a:rPr>
              <a:t>Lower DER may not always make sync efficient!</a:t>
            </a:r>
          </a:p>
          <a:p>
            <a:pPr lvl="1"/>
            <a:r>
              <a:rPr lang="en-US" altLang="zh-CN" sz="2000" b="0" i="0" dirty="0" smtClean="0">
                <a:solidFill>
                  <a:srgbClr val="FF0000"/>
                </a:solidFill>
              </a:rPr>
              <a:t>Network condition should be considered</a:t>
            </a:r>
            <a:endParaRPr lang="zh-CN" altLang="en-US" sz="20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3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Root cause analysis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147050" cy="35111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Why less data cost more time?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>
                <a:solidFill>
                  <a:schemeClr val="tx1"/>
                </a:solidFill>
              </a:rPr>
              <a:t>Chunking in deduplication: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effectiveness-time trade-off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</a:rPr>
              <a:t>Fixed-size is efficient in good network conditions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</a:rPr>
              <a:t>Aggressive chunking helps in high delay environments</a:t>
            </a:r>
          </a:p>
        </p:txBody>
      </p:sp>
    </p:spTree>
    <p:extLst>
      <p:ext uri="{BB962C8B-B14F-4D97-AF65-F5344CB8AC3E}">
        <p14:creationId xmlns:p14="http://schemas.microsoft.com/office/powerpoint/2010/main" val="310414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31" y="2943352"/>
            <a:ext cx="6713942" cy="19143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Identifying the sync inefficiency problem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Failure of incremental sync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TUO: generated </a:t>
            </a:r>
            <a:r>
              <a:rPr lang="en-US" altLang="zh-CN" sz="2000" b="0" i="0" dirty="0">
                <a:solidFill>
                  <a:schemeClr val="tx1"/>
                </a:solidFill>
              </a:rPr>
              <a:t>traffic size /expected traffic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size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3 operations (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flip bits, insert, delete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) over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continuous w bytes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at the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head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,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end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or 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random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position of the test file</a:t>
            </a:r>
          </a:p>
          <a:p>
            <a:pPr lvl="1"/>
            <a:r>
              <a:rPr lang="en-US" altLang="zh-CN" sz="2000" b="0" i="0" dirty="0" smtClean="0">
                <a:solidFill>
                  <a:srgbClr val="FF0000"/>
                </a:solidFill>
              </a:rPr>
              <a:t>Incremental sync fails for certain operations</a:t>
            </a:r>
            <a:endParaRPr lang="zh-CN" altLang="en-US" sz="2000" b="0" i="0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4458255" y="3061893"/>
            <a:ext cx="2971800" cy="201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7640" y="444013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TUO&gt;10!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150902" y="3061893"/>
            <a:ext cx="2971800" cy="201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133224" y="3913270"/>
            <a:ext cx="2971800" cy="201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509702" y="3913270"/>
            <a:ext cx="2971800" cy="201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556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Identifying the sync inefficiency problem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Failure of incremental </a:t>
            </a:r>
            <a:r>
              <a:rPr lang="en-US" altLang="zh-CN" sz="2400" dirty="0" smtClean="0">
                <a:solidFill>
                  <a:schemeClr val="tx1"/>
                </a:solidFill>
              </a:rPr>
              <a:t>sync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Sync </a:t>
            </a:r>
            <a:r>
              <a:rPr lang="en-US" altLang="zh-CN" sz="2000" b="0" i="0" dirty="0">
                <a:solidFill>
                  <a:schemeClr val="tx1"/>
                </a:solidFill>
              </a:rPr>
              <a:t>traffic of performing modification on files in the middle of the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transmissions to </a:t>
            </a:r>
            <a:r>
              <a:rPr lang="en-US" altLang="zh-CN" sz="2000" b="0" i="0" dirty="0">
                <a:solidFill>
                  <a:schemeClr val="tx1"/>
                </a:solidFill>
              </a:rPr>
              <a:t>the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cloud</a:t>
            </a:r>
          </a:p>
          <a:p>
            <a:pPr lvl="1"/>
            <a:r>
              <a:rPr lang="en-US" altLang="zh-CN" sz="2000" b="0" i="0" dirty="0">
                <a:solidFill>
                  <a:srgbClr val="FF0000"/>
                </a:solidFill>
              </a:rPr>
              <a:t>Incremental sync fails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in </a:t>
            </a:r>
            <a:r>
              <a:rPr lang="en-US" altLang="zh-CN" sz="2000" b="0" i="0" dirty="0">
                <a:solidFill>
                  <a:srgbClr val="FF0000"/>
                </a:solidFill>
              </a:rPr>
              <a:t>certain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network conditions</a:t>
            </a:r>
            <a:endParaRPr lang="zh-CN" altLang="en-US" sz="2000" b="0" i="0" dirty="0">
              <a:solidFill>
                <a:srgbClr val="FF0000"/>
              </a:solidFill>
            </a:endParaRPr>
          </a:p>
          <a:p>
            <a:pPr lvl="1"/>
            <a:endParaRPr lang="en-US" altLang="zh-CN" sz="2000" b="0" i="0" dirty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5" y="2570454"/>
            <a:ext cx="6325116" cy="22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6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Root cause analysis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147050" cy="3511153"/>
          </a:xfrm>
        </p:spPr>
        <p:txBody>
          <a:bodyPr/>
          <a:lstStyle/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Why the </a:t>
            </a: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incremental sync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fails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A file is split into chunks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Delta-encoding algorithm is performed between 2 mapped chunks 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The metadata is updated after chunks are successfully uploaded. A chunk in the middle of sync cannot be used for delta-encoding.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52750"/>
            <a:ext cx="5760939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Identifying the sync inefficiency problem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7921625" cy="368736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Bandwidth inefficiency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BUE</a:t>
            </a:r>
            <a:r>
              <a:rPr lang="en-US" altLang="zh-CN" sz="2000" b="0" i="0" dirty="0">
                <a:solidFill>
                  <a:schemeClr val="tx1"/>
                </a:solidFill>
              </a:rPr>
              <a:t>: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measured </a:t>
            </a:r>
            <a:r>
              <a:rPr lang="en-US" altLang="zh-CN" sz="2000" b="0" i="0" dirty="0">
                <a:solidFill>
                  <a:schemeClr val="tx1"/>
                </a:solidFill>
              </a:rPr>
              <a:t>throughput / theoretical TCP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bandwidth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Synchronize files differing in size in wireless networks</a:t>
            </a:r>
            <a:endParaRPr lang="en-US" altLang="zh-CN" sz="2000" b="0" i="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b="0" i="0" dirty="0">
                <a:solidFill>
                  <a:srgbClr val="FF0000"/>
                </a:solidFill>
              </a:rPr>
              <a:t>Sync is not efficient for multiple small files in high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RTT conditions</a:t>
            </a:r>
            <a:endParaRPr lang="zh-CN" altLang="en-US" sz="2000" b="0" i="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25619"/>
            <a:ext cx="6568982" cy="22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Root cause analysis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Why the bandwidth utilization decreases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>
                <a:solidFill>
                  <a:schemeClr val="tx1"/>
                </a:solidFill>
              </a:rPr>
              <a:t>The client has to </a:t>
            </a:r>
            <a:r>
              <a:rPr lang="en-US" altLang="zh-CN" sz="2000" b="0" i="0" dirty="0">
                <a:solidFill>
                  <a:srgbClr val="FF0000"/>
                </a:solidFill>
              </a:rPr>
              <a:t>wait for an acknowledgement </a:t>
            </a:r>
            <a:r>
              <a:rPr lang="en-US" altLang="zh-CN" sz="2000" b="0" i="0" dirty="0">
                <a:solidFill>
                  <a:schemeClr val="tx1"/>
                </a:solidFill>
              </a:rPr>
              <a:t>from the server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before </a:t>
            </a:r>
            <a:r>
              <a:rPr lang="en-US" altLang="zh-CN" sz="2000" b="0" i="0" dirty="0">
                <a:solidFill>
                  <a:schemeClr val="tx1"/>
                </a:solidFill>
              </a:rPr>
              <a:t>transferring the next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chunk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rgbClr val="FF0000"/>
                </a:solidFill>
              </a:rPr>
              <a:t>Iterative sync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: up to 4 concurrent TCP connections, several connections are idle between two iterations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rgbClr val="FF0000"/>
                </a:solidFill>
              </a:rPr>
              <a:t>Too many new connections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and throughput is limited by slow start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8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9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05150"/>
            <a:ext cx="4878738" cy="1752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QuickSync</a:t>
            </a:r>
            <a:r>
              <a:rPr lang="en-US" altLang="zh-CN" dirty="0" smtClean="0">
                <a:solidFill>
                  <a:schemeClr val="tx1"/>
                </a:solidFill>
              </a:rPr>
              <a:t>: improving sync efficiency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027" y="895350"/>
            <a:ext cx="8299450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System overview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We propose a </a:t>
            </a:r>
            <a:r>
              <a:rPr lang="en-US" altLang="zh-CN" sz="2000" b="0" i="0" dirty="0">
                <a:solidFill>
                  <a:srgbClr val="FF0000"/>
                </a:solidFill>
              </a:rPr>
              <a:t>network-aware deduplication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technique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to identify </a:t>
            </a:r>
            <a:r>
              <a:rPr lang="en-US" altLang="zh-CN" sz="2000" b="0" i="0" dirty="0">
                <a:solidFill>
                  <a:schemeClr val="tx1"/>
                </a:solidFill>
              </a:rPr>
              <a:t>redundant data </a:t>
            </a:r>
            <a:endParaRPr lang="en-US" altLang="zh-CN" sz="2000" b="0" i="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We design an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improved incremental sync approach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that correctly performs delta-encoding between 2 similar chunks to reduce sync traffic</a:t>
            </a:r>
            <a:endParaRPr lang="en-US" altLang="zh-CN" sz="2000" b="0" i="0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We adopt </a:t>
            </a:r>
            <a:r>
              <a:rPr lang="en-US" altLang="zh-CN" sz="2000" b="0" i="0" dirty="0">
                <a:solidFill>
                  <a:schemeClr val="tx1"/>
                </a:solidFill>
              </a:rPr>
              <a:t>a </a:t>
            </a:r>
            <a:r>
              <a:rPr lang="en-US" altLang="zh-CN" sz="2000" b="0" i="0" dirty="0">
                <a:solidFill>
                  <a:srgbClr val="FF0000"/>
                </a:solidFill>
              </a:rPr>
              <a:t>delayed-batched acknowledgement </a:t>
            </a:r>
            <a:r>
              <a:rPr lang="en-US" altLang="zh-CN" sz="2000" b="0" i="0" dirty="0">
                <a:solidFill>
                  <a:schemeClr val="tx1"/>
                </a:solidFill>
              </a:rPr>
              <a:t>to improve the bandwidth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utilization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2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Design detail: Network-aware </a:t>
            </a:r>
            <a:r>
              <a:rPr lang="en-US" altLang="zh-CN" dirty="0" err="1" smtClean="0">
                <a:solidFill>
                  <a:schemeClr val="tx1"/>
                </a:solidFill>
              </a:rPr>
              <a:t>Chunker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39752" y="1113236"/>
                <a:ext cx="8147049" cy="3511153"/>
              </a:xfrm>
            </p:spPr>
            <p:txBody>
              <a:bodyPr/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Network-aware chunk size selection</a:t>
                </a:r>
              </a:p>
              <a:p>
                <a:pPr lvl="1"/>
                <a:r>
                  <a:rPr lang="en-US" altLang="zh-CN" sz="2000" b="0" i="0" dirty="0">
                    <a:solidFill>
                      <a:schemeClr val="tx1"/>
                    </a:solidFill>
                  </a:rPr>
                  <a:t>Intuitively, select aggressive chunking strategy in slow networks and prefer larger chunks when the bandwidth is </a:t>
                </a:r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sufficient</a:t>
                </a:r>
              </a:p>
              <a:p>
                <a:pPr lvl="1"/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Specifically, the client will select the chunking strategy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 based on the following estimation</a:t>
                </a:r>
                <a:endParaRPr lang="zh-CN" alt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2" y="1113236"/>
                <a:ext cx="8147049" cy="3511153"/>
              </a:xfrm>
              <a:blipFill rotWithShape="0">
                <a:blip r:embed="rId2"/>
                <a:stretch>
                  <a:fillRect l="-1048" t="-1215" r="-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676400" y="2724150"/>
            <a:ext cx="5715000" cy="2002506"/>
            <a:chOff x="1752600" y="2887147"/>
            <a:chExt cx="6477000" cy="176330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3371850"/>
              <a:ext cx="6029327" cy="5429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4953000" y="3657600"/>
              <a:ext cx="1905000" cy="228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05400" y="4207269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err="1" smtClean="0">
                  <a:solidFill>
                    <a:srgbClr val="FF0000"/>
                  </a:solidFill>
                </a:rPr>
                <a:t>Segment_size</a:t>
              </a:r>
              <a:r>
                <a:rPr lang="en-US" altLang="zh-CN" sz="1800" dirty="0" smtClean="0">
                  <a:solidFill>
                    <a:srgbClr val="FF0000"/>
                  </a:solidFill>
                </a:rPr>
                <a:t>*</a:t>
              </a:r>
              <a:r>
                <a:rPr lang="en-US" altLang="zh-CN" sz="1800" dirty="0" err="1" smtClean="0">
                  <a:solidFill>
                    <a:srgbClr val="FF0000"/>
                  </a:solidFill>
                </a:rPr>
                <a:t>cwnd</a:t>
              </a:r>
              <a:r>
                <a:rPr lang="en-US" altLang="zh-CN" sz="1800" dirty="0" smtClean="0">
                  <a:solidFill>
                    <a:srgbClr val="FF0000"/>
                  </a:solidFill>
                </a:rPr>
                <a:t>/RTT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接箭头连接符 8"/>
            <p:cNvCxnSpPr>
              <a:stCxn id="6" idx="2"/>
              <a:endCxn id="5" idx="0"/>
            </p:cNvCxnSpPr>
            <p:nvPr/>
          </p:nvCxnSpPr>
          <p:spPr bwMode="auto">
            <a:xfrm>
              <a:off x="5905500" y="3886200"/>
              <a:ext cx="762000" cy="321069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</p:cxnSp>
        <p:sp>
          <p:nvSpPr>
            <p:cNvPr id="10" name="矩形 9"/>
            <p:cNvSpPr/>
            <p:nvPr/>
          </p:nvSpPr>
          <p:spPr bwMode="auto">
            <a:xfrm>
              <a:off x="3219449" y="3516855"/>
              <a:ext cx="400050" cy="24790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71701" y="400412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Computation time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接箭头连接符 12"/>
            <p:cNvCxnSpPr>
              <a:stCxn id="10" idx="2"/>
              <a:endCxn id="12" idx="0"/>
            </p:cNvCxnSpPr>
            <p:nvPr/>
          </p:nvCxnSpPr>
          <p:spPr bwMode="auto">
            <a:xfrm flipH="1">
              <a:off x="3086101" y="3764757"/>
              <a:ext cx="333373" cy="239368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</p:cxnSp>
        <p:sp>
          <p:nvSpPr>
            <p:cNvPr id="19" name="矩形 18"/>
            <p:cNvSpPr/>
            <p:nvPr/>
          </p:nvSpPr>
          <p:spPr bwMode="auto">
            <a:xfrm>
              <a:off x="3789259" y="3525836"/>
              <a:ext cx="317858" cy="24790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6180" y="2945025"/>
              <a:ext cx="1257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Data size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箭头连接符 20"/>
            <p:cNvCxnSpPr>
              <a:stCxn id="20" idx="2"/>
              <a:endCxn id="19" idx="0"/>
            </p:cNvCxnSpPr>
            <p:nvPr/>
          </p:nvCxnSpPr>
          <p:spPr bwMode="auto">
            <a:xfrm>
              <a:off x="3564829" y="3314357"/>
              <a:ext cx="383359" cy="211479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</p:cxnSp>
        <p:sp>
          <p:nvSpPr>
            <p:cNvPr id="25" name="文本框 24"/>
            <p:cNvSpPr txBox="1"/>
            <p:nvPr/>
          </p:nvSpPr>
          <p:spPr>
            <a:xfrm>
              <a:off x="5126095" y="2887147"/>
              <a:ext cx="2382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Deduplication ratio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933948" y="3371850"/>
              <a:ext cx="304800" cy="2428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27" name="直接箭头连接符 26"/>
            <p:cNvCxnSpPr>
              <a:stCxn id="25" idx="2"/>
              <a:endCxn id="26" idx="0"/>
            </p:cNvCxnSpPr>
            <p:nvPr/>
          </p:nvCxnSpPr>
          <p:spPr bwMode="auto">
            <a:xfrm flipH="1">
              <a:off x="5086349" y="3256479"/>
              <a:ext cx="1231207" cy="115371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422248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Design detail: Network-aware </a:t>
            </a:r>
            <a:r>
              <a:rPr lang="en-US" altLang="zh-CN" dirty="0" err="1" smtClean="0">
                <a:solidFill>
                  <a:schemeClr val="tx1"/>
                </a:solidFill>
              </a:rPr>
              <a:t>Chunker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Virtual chunks in the server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Multi-granularity deduplication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No </a:t>
            </a:r>
            <a:r>
              <a:rPr lang="en-US" altLang="zh-CN" sz="2000" b="0" i="0" dirty="0">
                <a:solidFill>
                  <a:schemeClr val="tx1"/>
                </a:solidFill>
              </a:rPr>
              <a:t>need to store all metadata and chunks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Virtual chunk only stores the offset and length which can be used to generated the pointers to the content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28950"/>
            <a:ext cx="7844340" cy="1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Design detail: Redundancy </a:t>
            </a:r>
            <a:r>
              <a:rPr lang="en-US" altLang="zh-CN" dirty="0" smtClean="0">
                <a:solidFill>
                  <a:schemeClr val="tx1"/>
                </a:solidFill>
              </a:rPr>
              <a:t>eliminator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7994650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Two-step sketch-based mapping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Hash match: 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two chunks are </a:t>
            </a:r>
            <a:r>
              <a:rPr lang="en-US" altLang="zh-CN" sz="2000" b="0" i="0" dirty="0">
                <a:solidFill>
                  <a:schemeClr val="tx1"/>
                </a:solidFill>
              </a:rPr>
              <a:t>identical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Sketch match: two chunks are similar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Performing delta-encoding between two chunks with the same sketch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Buffering uncompleted chunks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Chunks waiting to be uploaded or performed delta-encoding </a:t>
            </a:r>
            <a:r>
              <a:rPr lang="en-US" altLang="zh-CN" sz="2000" b="0" i="0" dirty="0">
                <a:solidFill>
                  <a:schemeClr val="tx1"/>
                </a:solidFill>
              </a:rPr>
              <a:t>are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temporarily buffered in local device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Incremental sync works in the middle of a sync process</a:t>
            </a:r>
            <a:endParaRPr lang="zh-CN" altLang="en-US" sz="2400" dirty="0"/>
          </a:p>
          <a:p>
            <a:pPr lvl="1"/>
            <a:endParaRPr lang="en-US" altLang="zh-CN" sz="20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Design detail: Batched </a:t>
            </a:r>
            <a:r>
              <a:rPr lang="en-US" altLang="zh-CN" dirty="0" err="1" smtClean="0">
                <a:solidFill>
                  <a:schemeClr val="tx1"/>
                </a:solidFill>
              </a:rPr>
              <a:t>Syncer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Batched transmission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defer the app-layer acknowledgement to the end of the sync process, and actively check the un-acknowledged chunks upon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0" i="0" dirty="0">
                <a:solidFill>
                  <a:schemeClr val="tx1"/>
                </a:solidFill>
              </a:rPr>
              <a:t>connection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interruption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check will be triggered: when the client captures a network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exception</a:t>
            </a:r>
            <a:r>
              <a:rPr lang="en-US" altLang="zh-CN" sz="2000" b="0" i="0" dirty="0">
                <a:solidFill>
                  <a:schemeClr val="tx1"/>
                </a:solidFill>
              </a:rPr>
              <a:t>, or time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out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Reusing existing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network connections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Reuses the storage connection to transfer multiple chunks, avoiding the overhead of duplicate TCP/SSL handshakes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00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System implementation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147050" cy="35111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Implementation over Dropbox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>
                <a:solidFill>
                  <a:schemeClr val="tx1"/>
                </a:solidFill>
              </a:rPr>
              <a:t>Unable to directly implement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on DB</a:t>
            </a: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</a:rPr>
              <a:t>Solution: a proxy implementation close to Dropbox server</a:t>
            </a:r>
          </a:p>
          <a:p>
            <a:pPr marL="341313" lvl="1" indent="-341313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Implementation over </a:t>
            </a:r>
            <a:r>
              <a:rPr lang="en-US" altLang="zh-CN" i="0" dirty="0" err="1">
                <a:solidFill>
                  <a:schemeClr val="tx1"/>
                </a:solidFill>
                <a:latin typeface="+mn-lt"/>
                <a:cs typeface="+mn-cs"/>
              </a:rPr>
              <a:t>Seafile</a:t>
            </a:r>
            <a:endParaRPr lang="en-US" altLang="zh-CN" i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</a:rPr>
              <a:t>The proxy itself adds mor</a:t>
            </a:r>
            <a:r>
              <a:rPr lang="en-US" altLang="zh-CN" sz="2000" b="0" i="0" dirty="0">
                <a:solidFill>
                  <a:schemeClr val="tx1"/>
                </a:solidFill>
              </a:rPr>
              <a:t>e overhead and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degrades </a:t>
            </a:r>
            <a:r>
              <a:rPr lang="en-US" altLang="zh-CN" sz="2000" b="0" i="0" dirty="0">
                <a:solidFill>
                  <a:schemeClr val="tx1"/>
                </a:solidFill>
              </a:rPr>
              <a:t>performance</a:t>
            </a:r>
            <a:endParaRPr lang="en-US" altLang="zh-CN" sz="2000" b="0" i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0" i="0" dirty="0" smtClean="0">
                <a:solidFill>
                  <a:schemeClr val="tx1"/>
                </a:solidFill>
              </a:rPr>
              <a:t>Full implementation with </a:t>
            </a:r>
            <a:r>
              <a:rPr lang="en-US" altLang="zh-CN" sz="2000" b="0" i="0" dirty="0" err="1">
                <a:solidFill>
                  <a:schemeClr val="tx1"/>
                </a:solidFill>
              </a:rPr>
              <a:t>Seafile</a:t>
            </a:r>
            <a:r>
              <a:rPr lang="en-US" altLang="zh-CN" sz="2000" b="0" i="0" dirty="0">
                <a:solidFill>
                  <a:schemeClr val="tx1"/>
                </a:solidFill>
              </a:rPr>
              <a:t>, an open source cloud storage service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00150"/>
            <a:ext cx="34080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71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Impact of the Network-aware </a:t>
            </a:r>
            <a:r>
              <a:rPr lang="en-US" altLang="zh-CN" dirty="0" err="1">
                <a:solidFill>
                  <a:schemeClr val="tx1"/>
                </a:solidFill>
              </a:rPr>
              <a:t>Chunker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396" y="1085850"/>
            <a:ext cx="7921625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Setup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Data </a:t>
            </a:r>
            <a:r>
              <a:rPr lang="en-US" altLang="zh-CN" sz="2000" b="0" i="0" dirty="0">
                <a:solidFill>
                  <a:schemeClr val="tx1"/>
                </a:solidFill>
              </a:rPr>
              <a:t>set: 200GB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backup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RTT setting: 30~600ms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Performance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Up to 31% sync speed improvement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CPU overhead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Client: &lt;12.3%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Server: &lt;0.5% (per user)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0" y="895350"/>
            <a:ext cx="4898366" cy="182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87" y="3054927"/>
            <a:ext cx="4905188" cy="17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Impact of the Redundancy Eliminator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041842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Setup &amp; Results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Conduct the same set of experiments for modify operation as shown in our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measurement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TUO results are close to 1 (flip &amp; insert) or 0 (delete)</a:t>
            </a:r>
          </a:p>
          <a:p>
            <a:pPr lvl="1"/>
            <a:r>
              <a:rPr lang="en-US" altLang="zh-CN" sz="2000" b="0" i="0" dirty="0" err="1">
                <a:solidFill>
                  <a:schemeClr val="tx1"/>
                </a:solidFill>
              </a:rPr>
              <a:t>QuickSync</a:t>
            </a:r>
            <a:r>
              <a:rPr lang="en-US" altLang="zh-CN" sz="2000" b="0" i="0" dirty="0">
                <a:solidFill>
                  <a:schemeClr val="tx1"/>
                </a:solidFill>
              </a:rPr>
              <a:t> only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synchronizes </a:t>
            </a:r>
            <a:r>
              <a:rPr lang="en-US" altLang="zh-CN" sz="2000" b="0" i="0" dirty="0">
                <a:solidFill>
                  <a:schemeClr val="tx1"/>
                </a:solidFill>
              </a:rPr>
              <a:t>new contents under arbitrary number of modifications and any RTT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14" y="3181350"/>
            <a:ext cx="3456085" cy="167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71" y="3181350"/>
            <a:ext cx="344032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Impact of the Batched </a:t>
            </a:r>
            <a:r>
              <a:rPr lang="en-US" altLang="zh-CN" dirty="0" err="1">
                <a:solidFill>
                  <a:schemeClr val="tx1"/>
                </a:solidFill>
              </a:rPr>
              <a:t>Syncer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071" y="1113236"/>
            <a:ext cx="4696418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Setup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Uploading files differing in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size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Performance </a:t>
            </a:r>
            <a:endParaRPr lang="en-US" altLang="zh-CN" i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Up to 61%, more obvious in high RTT environment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Overhead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for </a:t>
            </a: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exception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recovery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Less than </a:t>
            </a:r>
            <a:r>
              <a:rPr lang="en-US" altLang="zh-CN" sz="2000" b="0" i="0" dirty="0" err="1">
                <a:solidFill>
                  <a:schemeClr val="tx1"/>
                </a:solidFill>
              </a:rPr>
              <a:t>Seafile</a:t>
            </a:r>
            <a:r>
              <a:rPr lang="en-US" altLang="zh-CN" sz="2000" b="0" i="0" dirty="0">
                <a:solidFill>
                  <a:schemeClr val="tx1"/>
                </a:solidFill>
              </a:rPr>
              <a:t> and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Dropbox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TUO&lt;1.5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12" y="3659493"/>
            <a:ext cx="2930822" cy="1208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484" y="895350"/>
            <a:ext cx="2971800" cy="1378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62" y="2252687"/>
            <a:ext cx="2930822" cy="14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4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Performance of the Integrated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30870"/>
            <a:ext cx="7921625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Setup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Practical sync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workloads </a:t>
            </a:r>
            <a:r>
              <a:rPr lang="en-US" altLang="zh-CN" sz="2000" b="0" i="0" dirty="0">
                <a:solidFill>
                  <a:schemeClr val="tx1"/>
                </a:solidFill>
              </a:rPr>
              <a:t>on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Windows &amp; Android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Traffic size reduction</a:t>
            </a:r>
            <a:endParaRPr lang="en-US" altLang="zh-CN" i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Up to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80.3%/63.4%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on Windows/Android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Sync time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reduction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Up to </a:t>
            </a:r>
            <a:r>
              <a:rPr lang="en-US" altLang="zh-CN" sz="2000" b="0" i="0" dirty="0">
                <a:solidFill>
                  <a:srgbClr val="FF0000"/>
                </a:solidFill>
              </a:rPr>
              <a:t>51.8%/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52.9% </a:t>
            </a:r>
            <a:r>
              <a:rPr lang="en-US" altLang="zh-CN" sz="2000" b="0" i="0" dirty="0">
                <a:solidFill>
                  <a:schemeClr val="tx1"/>
                </a:solidFill>
              </a:rPr>
              <a:t>on Windows/Android 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19200" y="3257550"/>
            <a:ext cx="6821489" cy="1600200"/>
            <a:chOff x="539750" y="3290558"/>
            <a:chExt cx="8305800" cy="131824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750" y="3290558"/>
              <a:ext cx="8305800" cy="13182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4038600" y="3835379"/>
              <a:ext cx="1905000" cy="16512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4038600" y="4139529"/>
              <a:ext cx="1905000" cy="16512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477000" y="3714750"/>
              <a:ext cx="1905000" cy="16512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477000" y="4119558"/>
              <a:ext cx="1905000" cy="16512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248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Server-side storage overhead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1113236"/>
            <a:ext cx="8070850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Server-side overhead: measurement &amp; analysis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Using smaller chunks will increase the metadata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overhead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The additional overhead of </a:t>
            </a:r>
            <a:r>
              <a:rPr lang="en-US" altLang="zh-CN" sz="2000" b="0" i="0" dirty="0" err="1" smtClean="0">
                <a:solidFill>
                  <a:schemeClr val="tx1"/>
                </a:solidFill>
              </a:rPr>
              <a:t>QuickSync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is only a very small fraction of the overall storage cost</a:t>
            </a:r>
            <a:endParaRPr lang="en-US" altLang="zh-CN" sz="2000" b="0" i="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47951"/>
            <a:ext cx="5287480" cy="19764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5334000" y="3124199"/>
            <a:ext cx="838200" cy="7854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8925" y="3201747"/>
            <a:ext cx="151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very small fraction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6248400" y="3467102"/>
            <a:ext cx="304801" cy="95248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xtLst/>
        </p:spPr>
      </p:cxnSp>
    </p:spTree>
    <p:extLst>
      <p:ext uri="{BB962C8B-B14F-4D97-AF65-F5344CB8AC3E}">
        <p14:creationId xmlns:p14="http://schemas.microsoft.com/office/powerpoint/2010/main" val="234347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Measurement &amp; Analysis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Design &amp; Implementation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54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Interests from IETF93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Our work in IETF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We have made a presentation to introduce our work in this paper in the </a:t>
            </a:r>
            <a:r>
              <a:rPr lang="en-US" altLang="zh-CN" sz="2000" b="0" i="0" dirty="0" err="1">
                <a:solidFill>
                  <a:schemeClr val="tx1"/>
                </a:solidFill>
              </a:rPr>
              <a:t>appsawg</a:t>
            </a:r>
            <a:r>
              <a:rPr lang="en-US" altLang="zh-CN" sz="2000" b="0" i="0" dirty="0">
                <a:solidFill>
                  <a:schemeClr val="tx1"/>
                </a:solidFill>
              </a:rPr>
              <a:t> session of IETF 93, Prague, in July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2015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Standard sync protocol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APIs will be unnecessary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or at least simplified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Sync among different services is available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Easy to improve Internet storage services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71600" y="3859672"/>
            <a:ext cx="6002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chemeClr val="hlink"/>
              </a:buClr>
              <a:buSzPct val="130000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Viewpoint from IETF: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topic for a BOF</a:t>
            </a:r>
          </a:p>
          <a:p>
            <a:pPr lvl="1" algn="l" eaLnBrk="0" hangingPunct="0">
              <a:spcBef>
                <a:spcPct val="20000"/>
              </a:spcBef>
              <a:buClr>
                <a:schemeClr val="hlink"/>
              </a:buClr>
              <a:buSzPct val="130000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Our mail list</a:t>
            </a:r>
            <a:r>
              <a:rPr lang="en-US" altLang="zh-CN" dirty="0" smtClean="0"/>
              <a:t>: </a:t>
            </a:r>
            <a:r>
              <a:rPr lang="en-US" altLang="zh-CN" dirty="0"/>
              <a:t>storagesync@ietf.org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0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047750"/>
            <a:ext cx="8223250" cy="363021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Sync Inefficiency &amp; Root </a:t>
            </a:r>
            <a:r>
              <a:rPr lang="en-US" altLang="zh-CN" sz="2400" dirty="0">
                <a:solidFill>
                  <a:schemeClr val="tx1"/>
                </a:solidFill>
              </a:rPr>
              <a:t>cause analysis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Low DER Not Equal to Efficiency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Failure of Incremental Sync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Bandwidth Inefficiency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Cause: limitations </a:t>
            </a:r>
            <a:r>
              <a:rPr lang="en-US" altLang="zh-CN" sz="2000" b="0" i="0" dirty="0">
                <a:solidFill>
                  <a:schemeClr val="tx1"/>
                </a:solidFill>
              </a:rPr>
              <a:t>of the sync protocol and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0" i="0" dirty="0">
                <a:solidFill>
                  <a:schemeClr val="tx1"/>
                </a:solidFill>
              </a:rPr>
              <a:t>distributed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architecture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 err="1">
                <a:solidFill>
                  <a:schemeClr val="tx1"/>
                </a:solidFill>
                <a:latin typeface="+mn-lt"/>
                <a:cs typeface="+mn-cs"/>
              </a:rPr>
              <a:t>QuickSync</a:t>
            </a: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: design,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implementation, evaluation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Three key techniques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Implementation over Dropbox &amp; </a:t>
            </a:r>
            <a:r>
              <a:rPr lang="en-US" altLang="zh-CN" sz="2000" b="0" i="0" dirty="0" err="1">
                <a:solidFill>
                  <a:schemeClr val="tx1"/>
                </a:solidFill>
              </a:rPr>
              <a:t>Seafile</a:t>
            </a:r>
            <a:endParaRPr lang="en-US" altLang="zh-CN" sz="2000" b="0" i="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Up to 52.9% sync time reduction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Questions?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Related 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Measurement </a:t>
            </a:r>
            <a:r>
              <a:rPr lang="en-US" altLang="zh-CN" sz="2400" dirty="0" smtClean="0">
                <a:solidFill>
                  <a:schemeClr val="tx1"/>
                </a:solidFill>
              </a:rPr>
              <a:t>study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Measurement &amp; performance comparison for enterprise cloud storage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service [</a:t>
            </a:r>
            <a:r>
              <a:rPr lang="en-US" altLang="zh-CN" sz="2000" b="0" i="0" dirty="0">
                <a:solidFill>
                  <a:schemeClr val="tx1"/>
                </a:solidFill>
              </a:rPr>
              <a:t>IMC’10]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Measurement &amp; benchmarking for personal cloud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storage [</a:t>
            </a:r>
            <a:r>
              <a:rPr lang="en-US" altLang="zh-CN" sz="2000" b="0" i="0" dirty="0">
                <a:solidFill>
                  <a:schemeClr val="tx1"/>
                </a:solidFill>
              </a:rPr>
              <a:t>IMC’12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] [</a:t>
            </a:r>
            <a:r>
              <a:rPr lang="en-US" altLang="zh-CN" sz="2000" b="0" i="0" dirty="0">
                <a:solidFill>
                  <a:schemeClr val="tx1"/>
                </a:solidFill>
              </a:rPr>
              <a:t>IMC’13]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Sync traffic waste [IMC’14]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Our measurement identify and reveal the root cause of sync inefficiency in wireless networks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441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Related 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System </a:t>
            </a:r>
            <a:r>
              <a:rPr lang="en-US" altLang="zh-CN" sz="2400" dirty="0" smtClean="0">
                <a:solidFill>
                  <a:schemeClr val="tx1"/>
                </a:solidFill>
              </a:rPr>
              <a:t>design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Enterprise data backup system [FAST’ 14]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Data consistency in sync services [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FAST’ </a:t>
            </a:r>
            <a:r>
              <a:rPr lang="en-US" altLang="zh-CN" sz="2000" b="0" i="0" dirty="0">
                <a:solidFill>
                  <a:schemeClr val="tx1"/>
                </a:solidFill>
              </a:rPr>
              <a:t>14]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Reducing sync overhead [Middleware’ 13]</a:t>
            </a:r>
          </a:p>
          <a:p>
            <a:pPr lvl="1"/>
            <a:r>
              <a:rPr lang="en-US" altLang="zh-CN" sz="2000" b="0" i="0" dirty="0" err="1">
                <a:solidFill>
                  <a:schemeClr val="tx1"/>
                </a:solidFill>
              </a:rPr>
              <a:t>QuickSync</a:t>
            </a:r>
            <a:r>
              <a:rPr lang="en-US" altLang="zh-CN" sz="2000" b="0" i="0" dirty="0">
                <a:solidFill>
                  <a:schemeClr val="tx1"/>
                </a:solidFill>
              </a:rPr>
              <a:t> focuses on performance in wireless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networks, and the consistency study is complemented with our work</a:t>
            </a:r>
            <a:endParaRPr lang="en-US" altLang="zh-CN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Related 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CDC and delta </a:t>
            </a:r>
            <a:r>
              <a:rPr lang="en-US" altLang="zh-CN" sz="2400" dirty="0" smtClean="0">
                <a:solidFill>
                  <a:schemeClr val="tx1"/>
                </a:solidFill>
              </a:rPr>
              <a:t>encoding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Content defined chunking [FAST’ 08] [FAST’ 12] [INFOCOM’ 14] [SIGCOMM’ 00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Delta encoding: </a:t>
            </a:r>
            <a:r>
              <a:rPr lang="en-US" altLang="zh-CN" sz="2000" b="0" i="0" dirty="0" err="1" smtClean="0">
                <a:solidFill>
                  <a:schemeClr val="tx1"/>
                </a:solidFill>
              </a:rPr>
              <a:t>rsync</a:t>
            </a:r>
            <a:r>
              <a:rPr lang="en-US" altLang="zh-CN" sz="2000" b="0" i="0" dirty="0">
                <a:solidFill>
                  <a:schemeClr val="tx1"/>
                </a:solidFill>
              </a:rPr>
              <a:t>, https://rsync.samba.org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/</a:t>
            </a:r>
          </a:p>
          <a:p>
            <a:pPr lvl="1"/>
            <a:r>
              <a:rPr lang="en-US" altLang="zh-CN" sz="2000" b="0" i="0" dirty="0" err="1" smtClean="0">
                <a:solidFill>
                  <a:schemeClr val="tx1"/>
                </a:solidFill>
              </a:rPr>
              <a:t>QuickSync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 utilizes CDC addressing for a unique purpose, adaptively selecting the optimized chunk size to achieve sync efficiency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We also improve the delta encoding and address the limitation in MCSS</a:t>
            </a:r>
          </a:p>
          <a:p>
            <a:pPr lvl="1"/>
            <a:endParaRPr lang="en-US" altLang="zh-CN" sz="2000" b="0" i="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830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way we store data…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encrypted-tbn2.gstatic.com/images?q=tbn:ANd9GcTcryZOJloyHpcWGzjhFGUiOimQTnfZAFVywsrDEh2Z99uImt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1" y="1176812"/>
            <a:ext cx="1691389" cy="1309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1.gstatic.com/images?q=tbn:ANd9GcQ0LnAgYLUOLfljYCxVFBNmecDp00D8lDqNe2FHtbyRv1m7JX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98" y="1246516"/>
            <a:ext cx="1415015" cy="1158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Tx9ygQjkMkthc5TcjcFBozzo8U4yJYdfpz-d3YqapYkOg-RP_R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58" y="1258174"/>
            <a:ext cx="1559560" cy="126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0.gstatic.com/images?q=tbn:ANd9GcQIehlzjD-LfrEy5ZXlUsG8oD2scQE1gzhCHfAvG8F5VfN5Hw6X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1" y="2998948"/>
            <a:ext cx="1448039" cy="131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encrypted-tbn0.gstatic.com/images?q=tbn:ANd9GcTUMTWI2gDnKr2DsuPRwAFg7CXOU9Z2BTUyfRs6XHXEBhy4-Upw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61" y="3190372"/>
            <a:ext cx="1400440" cy="9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encrypted-tbn3.gstatic.com/images?q=tbn:ANd9GcR4kDtMatcU6BrPJeilZTkkOPb3bZIMc7v5OFFRBAuKkLcV4S1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8" y="3333750"/>
            <a:ext cx="1026973" cy="694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477" y="2703003"/>
            <a:ext cx="2141641" cy="1908312"/>
          </a:xfrm>
          <a:prstGeom prst="rect">
            <a:avLst/>
          </a:prstGeom>
        </p:spPr>
      </p:pic>
      <p:pic>
        <p:nvPicPr>
          <p:cNvPr id="11" name="Picture 18" descr="https://encrypted-tbn3.gstatic.com/images?q=tbn:ANd9GcTPTz8l1fI5qDpYaJ6umQRoDHIy87TcBbMR2l-uk3zVJx2ThdE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15" y="1422000"/>
            <a:ext cx="1264665" cy="998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3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Mobile Cloud Storage Services (MCSS)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539" y="1028700"/>
            <a:ext cx="8251324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New data entrance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Numerous providers: Dropbox, Google Drive, OneDrive …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Large user base: Dropbox has more than 300 million users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More and more mobile devices/data: MCSS helps to manage fragmented data across multiple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devices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Promising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benefit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Storing, sharing, synchronizing data from anywhere, on any device, at anytime via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ubiquitous cellular/Wi-Fi </a:t>
            </a:r>
            <a:r>
              <a:rPr lang="en-US" altLang="zh-CN" sz="2000" b="0" i="0" dirty="0">
                <a:solidFill>
                  <a:schemeClr val="tx1"/>
                </a:solidFill>
              </a:rPr>
              <a:t>networks</a:t>
            </a:r>
          </a:p>
          <a:p>
            <a:pPr marL="341313" lvl="1" indent="-341313">
              <a:buFont typeface="Wingdings" pitchFamily="2" charset="2"/>
              <a:buChar char="l"/>
            </a:pPr>
            <a:endParaRPr lang="zh-CN" alt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539" y="4019550"/>
            <a:ext cx="7881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chemeClr val="hlink"/>
              </a:buClr>
              <a:buSzPct val="130000"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efficiency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one of the most important performance metric of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MCSS.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35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Architecture &amp; Capabilities of MCSS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Architecture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Control server: metadata management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Storage server: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contents</a:t>
            </a:r>
            <a:endParaRPr lang="en-US" altLang="zh-CN" sz="2000" b="0" i="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1" y="2286305"/>
            <a:ext cx="8304134" cy="23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05150"/>
            <a:ext cx="7285893" cy="1752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Architecture &amp; Capabilities of MCSS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576" y="971550"/>
            <a:ext cx="8001000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Key capabilities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Chunking: </a:t>
            </a:r>
            <a:r>
              <a:rPr lang="en-US" altLang="zh-CN" sz="2000" b="0" i="0" dirty="0">
                <a:solidFill>
                  <a:schemeClr val="tx1"/>
                </a:solidFill>
              </a:rPr>
              <a:t>splitting a content into a certain size data unit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Bundling: multiple </a:t>
            </a:r>
            <a:r>
              <a:rPr lang="en-US" altLang="zh-CN" sz="2000" b="0" i="0" dirty="0">
                <a:solidFill>
                  <a:schemeClr val="tx1"/>
                </a:solidFill>
              </a:rPr>
              <a:t>small chunks as a single chunk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Deduplication: </a:t>
            </a:r>
            <a:r>
              <a:rPr lang="en-US" altLang="zh-CN" sz="2000" b="0" i="0" dirty="0">
                <a:solidFill>
                  <a:schemeClr val="tx1"/>
                </a:solidFill>
              </a:rPr>
              <a:t>avoiding the retransmission of content already available in the cloud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Delta-encoding: </a:t>
            </a:r>
            <a:r>
              <a:rPr lang="en-US" altLang="zh-CN" sz="2000" b="0" i="0" dirty="0">
                <a:solidFill>
                  <a:schemeClr val="tx1"/>
                </a:solidFill>
              </a:rPr>
              <a:t>only transmitting the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modified </a:t>
            </a:r>
            <a:r>
              <a:rPr lang="en-US" altLang="zh-CN" sz="2000" b="0" i="0" dirty="0">
                <a:solidFill>
                  <a:schemeClr val="tx1"/>
                </a:solidFill>
              </a:rPr>
              <a:t>portion of a file</a:t>
            </a:r>
            <a:endParaRPr lang="zh-CN" altLang="en-US" sz="2000" b="0" i="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19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Can data be synchronized efficiently?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550" y="1060848"/>
            <a:ext cx="8375650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Ideal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These capabilities can help MCSS to efficiently </a:t>
            </a:r>
            <a:r>
              <a:rPr lang="en-US" altLang="zh-CN" sz="2000" b="0" i="0" dirty="0">
                <a:solidFill>
                  <a:schemeClr val="tx1"/>
                </a:solidFill>
              </a:rPr>
              <a:t>synchronize our data in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mobile/wireless environments (higher delay &amp; intermittent connections)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Reality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Sync </a:t>
            </a:r>
            <a:r>
              <a:rPr lang="en-US" altLang="zh-CN" sz="2000" b="0" i="0" dirty="0">
                <a:solidFill>
                  <a:schemeClr val="tx1"/>
                </a:solidFill>
              </a:rPr>
              <a:t>efficiency is still far from being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satisfactory. Sometimes the sync time is much longer than expected!</a:t>
            </a:r>
          </a:p>
          <a:p>
            <a:pPr marL="341313" lvl="1" indent="-341313">
              <a:buFont typeface="Wingdings" pitchFamily="2" charset="2"/>
              <a:buChar char="l"/>
            </a:pP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Challenges of improving sync efficiency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Close source &amp; encrypted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traffic—</a:t>
            </a:r>
            <a:r>
              <a:rPr lang="en-US" altLang="zh-CN" sz="2000" b="0" dirty="0" smtClean="0">
                <a:solidFill>
                  <a:schemeClr val="tx1"/>
                </a:solidFill>
              </a:rPr>
              <a:t>hard to identify the root cause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P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roper adaption of  </a:t>
            </a:r>
            <a:r>
              <a:rPr lang="en-US" altLang="zh-CN" sz="2000" b="0" i="0" dirty="0">
                <a:solidFill>
                  <a:schemeClr val="tx1"/>
                </a:solidFill>
              </a:rPr>
              <a:t>storage techniques &amp; network conditions</a:t>
            </a:r>
          </a:p>
          <a:p>
            <a:pPr marL="741363" lvl="2" indent="-341313">
              <a:buFont typeface="Wingdings" pitchFamily="2" charset="2"/>
              <a:buChar char="l"/>
            </a:pPr>
            <a:endParaRPr lang="zh-CN" altLang="en-US" sz="2000" i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3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Aim of our work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2" y="2057400"/>
            <a:ext cx="7921625" cy="1115616"/>
          </a:xfrm>
        </p:spPr>
        <p:txBody>
          <a:bodyPr/>
          <a:lstStyle/>
          <a:p>
            <a:pPr marL="171450" lvl="1" indent="0" algn="ctr">
              <a:buNone/>
            </a:pPr>
            <a:r>
              <a:rPr lang="en-US" altLang="zh-CN" sz="3200" i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 </a:t>
            </a:r>
            <a:r>
              <a:rPr lang="en-US" altLang="zh-CN" sz="3200" i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identify, analyze </a:t>
            </a:r>
            <a:r>
              <a:rPr lang="en-US" altLang="zh-CN" sz="3200" i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and</a:t>
            </a:r>
            <a:r>
              <a:rPr lang="en-US" altLang="zh-CN" sz="3200" i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address </a:t>
            </a:r>
            <a:r>
              <a:rPr lang="en-US" altLang="zh-CN" sz="3200" i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</a:t>
            </a:r>
            <a:r>
              <a:rPr lang="en-US" altLang="zh-CN" sz="3200" i="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sync inefficiency problem </a:t>
            </a:r>
            <a:r>
              <a:rPr lang="en-US" altLang="zh-CN" sz="3200" i="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 modern mobile cloud storage services.</a:t>
            </a:r>
            <a:endParaRPr lang="zh-CN" altLang="en-US" sz="3200" i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813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状态">
  <a:themeElements>
    <a:clrScheme name="1_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状态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1_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状态">
  <a:themeElements>
    <a:clrScheme name="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状态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状态">
  <a:themeElements>
    <a:clrScheme name="2_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状态">
      <a:majorFont>
        <a:latin typeface="Gill Sans MT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2_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mtz_AP_association</Template>
  <TotalTime>13802</TotalTime>
  <Words>1439</Words>
  <Application>Microsoft Office PowerPoint</Application>
  <PresentationFormat>全屏显示(16:9)</PresentationFormat>
  <Paragraphs>224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MS PGothic</vt:lpstr>
      <vt:lpstr>宋体</vt:lpstr>
      <vt:lpstr>微软雅黑</vt:lpstr>
      <vt:lpstr>Arial</vt:lpstr>
      <vt:lpstr>Calibri</vt:lpstr>
      <vt:lpstr>Cambria Math</vt:lpstr>
      <vt:lpstr>Gill Sans MT</vt:lpstr>
      <vt:lpstr>Tahoma</vt:lpstr>
      <vt:lpstr>Times New Roman</vt:lpstr>
      <vt:lpstr>Wingdings</vt:lpstr>
      <vt:lpstr>1_状态</vt:lpstr>
      <vt:lpstr>状态</vt:lpstr>
      <vt:lpstr>2_状态</vt:lpstr>
      <vt:lpstr>QuickSync: Improving Synchronization Efficiency for Mobile Cloud Storage Services</vt:lpstr>
      <vt:lpstr>Outline</vt:lpstr>
      <vt:lpstr>Outline</vt:lpstr>
      <vt:lpstr>The way we store data…</vt:lpstr>
      <vt:lpstr>Mobile Cloud Storage Services (MCSS)</vt:lpstr>
      <vt:lpstr>Architecture &amp; Capabilities of MCSS</vt:lpstr>
      <vt:lpstr>Architecture &amp; Capabilities of MCSS</vt:lpstr>
      <vt:lpstr>Can data be synchronized efficiently?</vt:lpstr>
      <vt:lpstr>Aim of our work</vt:lpstr>
      <vt:lpstr>Outline</vt:lpstr>
      <vt:lpstr>Root cause analysis</vt:lpstr>
      <vt:lpstr>Identifying the sync inefficiency problem</vt:lpstr>
      <vt:lpstr>Root cause analysis</vt:lpstr>
      <vt:lpstr>Identifying the sync inefficiency problem</vt:lpstr>
      <vt:lpstr>Identifying the sync inefficiency problem</vt:lpstr>
      <vt:lpstr>Root cause analysis</vt:lpstr>
      <vt:lpstr>Identifying the sync inefficiency problem</vt:lpstr>
      <vt:lpstr>Root cause analysis</vt:lpstr>
      <vt:lpstr>Outline</vt:lpstr>
      <vt:lpstr>QuickSync: improving sync efficiency</vt:lpstr>
      <vt:lpstr>Design detail: Network-aware Chunker</vt:lpstr>
      <vt:lpstr>Design detail: Network-aware Chunker</vt:lpstr>
      <vt:lpstr>Design detail: Redundancy eliminator</vt:lpstr>
      <vt:lpstr>Design detail: Batched Syncer</vt:lpstr>
      <vt:lpstr>System implementation</vt:lpstr>
      <vt:lpstr>Outline</vt:lpstr>
      <vt:lpstr>Impact of the Network-aware Chunker</vt:lpstr>
      <vt:lpstr>Impact of the Redundancy Eliminator</vt:lpstr>
      <vt:lpstr>Impact of the Batched Syncer</vt:lpstr>
      <vt:lpstr>Performance of the Integrated system</vt:lpstr>
      <vt:lpstr>Server-side storage overhead</vt:lpstr>
      <vt:lpstr>Outline</vt:lpstr>
      <vt:lpstr>Interests from IETF93</vt:lpstr>
      <vt:lpstr>Conclusion</vt:lpstr>
      <vt:lpstr>PowerPoint 演示文稿</vt:lpstr>
      <vt:lpstr>Related work</vt:lpstr>
      <vt:lpstr>Related work</vt:lpstr>
      <vt:lpstr>Related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ZQ L</cp:lastModifiedBy>
  <cp:revision>1525</cp:revision>
  <cp:lastPrinted>1601-01-01T00:00:00Z</cp:lastPrinted>
  <dcterms:created xsi:type="dcterms:W3CDTF">1601-01-01T00:00:00Z</dcterms:created>
  <dcterms:modified xsi:type="dcterms:W3CDTF">2015-09-05T11:38:43Z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